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Boriboon Heavy" charset="1" panose="02000A03000000000000"/>
      <p:regular r:id="rId13"/>
    </p:embeddedFont>
    <p:embeddedFont>
      <p:font typeface="Boriboon Semi-Bold" charset="1" panose="00000000000000000000"/>
      <p:regular r:id="rId14"/>
    </p:embeddedFont>
    <p:embeddedFont>
      <p:font typeface="Boriboon Light" charset="1" panose="00000000000000000000"/>
      <p:regular r:id="rId15"/>
    </p:embeddedFont>
    <p:embeddedFont>
      <p:font typeface="Boriboon Bold" charset="1" panose="00000000000000000000"/>
      <p:regular r:id="rId16"/>
    </p:embeddedFont>
    <p:embeddedFont>
      <p:font typeface="Boriboon Ultra-Bold" charset="1" panose="000000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jpe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11" Target="../media/image14.svg" Type="http://schemas.openxmlformats.org/officeDocument/2006/relationships/image"/><Relationship Id="rId12" Target="../media/image9.png" Type="http://schemas.openxmlformats.org/officeDocument/2006/relationships/image"/><Relationship Id="rId13" Target="../media/image10.svg" Type="http://schemas.openxmlformats.org/officeDocument/2006/relationships/image"/><Relationship Id="rId14" Target="../media/image15.png" Type="http://schemas.openxmlformats.org/officeDocument/2006/relationships/image"/><Relationship Id="rId15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F0E47">
                <a:alpha val="100000"/>
              </a:srgbClr>
            </a:gs>
            <a:gs pos="100000">
              <a:srgbClr val="040414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455494">
            <a:off x="-7348680" y="-1668606"/>
            <a:ext cx="13670413" cy="13355116"/>
          </a:xfrm>
          <a:custGeom>
            <a:avLst/>
            <a:gdLst/>
            <a:ahLst/>
            <a:cxnLst/>
            <a:rect r="r" b="b" t="t" l="l"/>
            <a:pathLst>
              <a:path h="13355116" w="13670413">
                <a:moveTo>
                  <a:pt x="0" y="0"/>
                </a:moveTo>
                <a:lnTo>
                  <a:pt x="13670413" y="0"/>
                </a:lnTo>
                <a:lnTo>
                  <a:pt x="13670413" y="13355116"/>
                </a:lnTo>
                <a:lnTo>
                  <a:pt x="0" y="133551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287729" y="3591297"/>
            <a:ext cx="12233451" cy="3809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78"/>
              </a:lnSpc>
            </a:pPr>
            <a:r>
              <a:rPr lang="en-US" b="true" sz="13998">
                <a:solidFill>
                  <a:srgbClr val="FFFFFF"/>
                </a:solidFill>
                <a:latin typeface="Boriboon Heavy"/>
                <a:ea typeface="Boriboon Heavy"/>
                <a:cs typeface="Boriboon Heavy"/>
                <a:sym typeface="Boriboon Heavy"/>
              </a:rPr>
              <a:t>MUCHO MAS</a:t>
            </a:r>
          </a:p>
          <a:p>
            <a:pPr algn="ctr" marL="0" indent="0" lvl="0">
              <a:lnSpc>
                <a:spcPts val="9378"/>
              </a:lnSpc>
            </a:pPr>
            <a:r>
              <a:rPr lang="en-US" b="true" sz="13998">
                <a:solidFill>
                  <a:srgbClr val="FFFFFF"/>
                </a:solidFill>
                <a:latin typeface="Boriboon Heavy"/>
                <a:ea typeface="Boriboon Heavy"/>
                <a:cs typeface="Boriboon Heavy"/>
                <a:sym typeface="Boriboon Heavy"/>
              </a:rPr>
              <a:t>QUE TECNOLOGIA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175223" y="1894137"/>
            <a:ext cx="4171950" cy="800100"/>
            <a:chOff x="0" y="0"/>
            <a:chExt cx="1098785" cy="2107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98785" cy="210726"/>
            </a:xfrm>
            <a:custGeom>
              <a:avLst/>
              <a:gdLst/>
              <a:ahLst/>
              <a:cxnLst/>
              <a:rect r="r" b="b" t="t" l="l"/>
              <a:pathLst>
                <a:path h="210726" w="1098785">
                  <a:moveTo>
                    <a:pt x="0" y="0"/>
                  </a:moveTo>
                  <a:lnTo>
                    <a:pt x="1098785" y="0"/>
                  </a:lnTo>
                  <a:lnTo>
                    <a:pt x="1098785" y="210726"/>
                  </a:lnTo>
                  <a:lnTo>
                    <a:pt x="0" y="210726"/>
                  </a:lnTo>
                  <a:close/>
                </a:path>
              </a:pathLst>
            </a:custGeom>
            <a:solidFill>
              <a:srgbClr val="5AB7BB">
                <a:alpha val="49804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098785" cy="2393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96729">
            <a:off x="360500" y="647700"/>
            <a:ext cx="6208427" cy="10704184"/>
          </a:xfrm>
          <a:custGeom>
            <a:avLst/>
            <a:gdLst/>
            <a:ahLst/>
            <a:cxnLst/>
            <a:rect r="r" b="b" t="t" l="l"/>
            <a:pathLst>
              <a:path h="10704184" w="6208427">
                <a:moveTo>
                  <a:pt x="0" y="0"/>
                </a:moveTo>
                <a:lnTo>
                  <a:pt x="6208427" y="0"/>
                </a:lnTo>
                <a:lnTo>
                  <a:pt x="6208427" y="10704184"/>
                </a:lnTo>
                <a:lnTo>
                  <a:pt x="0" y="107041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0"/>
            <a:ext cx="3581400" cy="10287000"/>
            <a:chOff x="0" y="0"/>
            <a:chExt cx="943249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43249" cy="2709333"/>
            </a:xfrm>
            <a:custGeom>
              <a:avLst/>
              <a:gdLst/>
              <a:ahLst/>
              <a:cxnLst/>
              <a:rect r="r" b="b" t="t" l="l"/>
              <a:pathLst>
                <a:path h="2709333" w="943249">
                  <a:moveTo>
                    <a:pt x="0" y="0"/>
                  </a:moveTo>
                  <a:lnTo>
                    <a:pt x="943249" y="0"/>
                  </a:lnTo>
                  <a:lnTo>
                    <a:pt x="94324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F0E47">
                    <a:alpha val="100000"/>
                  </a:srgbClr>
                </a:gs>
                <a:gs pos="100000">
                  <a:srgbClr val="040414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943249" cy="27379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6971640" y="3149533"/>
            <a:ext cx="10287660" cy="1011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999" b="true">
                <a:solidFill>
                  <a:srgbClr val="0F0E47"/>
                </a:solidFill>
                <a:latin typeface="Boriboon Semi-Bold"/>
                <a:ea typeface="Boriboon Semi-Bold"/>
                <a:cs typeface="Boriboon Semi-Bold"/>
                <a:sym typeface="Boriboon Semi-Bold"/>
              </a:rPr>
              <a:t>Imagina dos centros educativos.</a:t>
            </a:r>
          </a:p>
          <a:p>
            <a:pPr algn="l">
              <a:lnSpc>
                <a:spcPts val="395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6571279" y="3851533"/>
            <a:ext cx="11088382" cy="6435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68"/>
              </a:lnSpc>
            </a:pPr>
            <a:r>
              <a:rPr lang="en-US" sz="4311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 Centro A</a:t>
            </a:r>
          </a:p>
          <a:p>
            <a:pPr algn="l">
              <a:lnSpc>
                <a:spcPts val="4268"/>
              </a:lnSpc>
            </a:pPr>
            <a:r>
              <a:rPr lang="en-US" sz="4311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Tiene ordenadores, pizarras digitales y muchas aplicaciones.</a:t>
            </a:r>
          </a:p>
          <a:p>
            <a:pPr algn="l">
              <a:lnSpc>
                <a:spcPts val="4268"/>
              </a:lnSpc>
            </a:pPr>
            <a:r>
              <a:rPr lang="en-US" sz="4311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Pero los docentes apenas utilizan estas herramientas y las clases continúan exactamente igual.</a:t>
            </a:r>
          </a:p>
          <a:p>
            <a:pPr algn="l">
              <a:lnSpc>
                <a:spcPts val="4268"/>
              </a:lnSpc>
            </a:pPr>
            <a:r>
              <a:rPr lang="en-US" sz="4311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 </a:t>
            </a:r>
            <a:r>
              <a:rPr lang="en-US" sz="4311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Centro B</a:t>
            </a:r>
          </a:p>
          <a:p>
            <a:pPr algn="l">
              <a:lnSpc>
                <a:spcPts val="4268"/>
              </a:lnSpc>
            </a:pPr>
            <a:r>
              <a:rPr lang="en-US" sz="4311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Tiene menos tecnología, pero utiliza las herramientas disponibles para mejorar la comunicación, personalizar el aprendizaje, facilitar la colaboración y resolver necesidades reales.</a:t>
            </a:r>
          </a:p>
          <a:p>
            <a:pPr algn="l">
              <a:lnSpc>
                <a:spcPts val="4268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6971640" y="2078923"/>
            <a:ext cx="2375533" cy="5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59"/>
              </a:lnSpc>
            </a:pPr>
            <a:r>
              <a:rPr lang="en-US" b="true" sz="3999">
                <a:solidFill>
                  <a:srgbClr val="0F0E47"/>
                </a:solidFill>
                <a:latin typeface="Boriboon Bold"/>
                <a:ea typeface="Boriboon Bold"/>
                <a:cs typeface="Boriboon Bold"/>
                <a:sym typeface="Boriboon Bold"/>
              </a:rPr>
              <a:t>Objetivos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3653356" y="-3006975"/>
            <a:ext cx="11670480" cy="6535469"/>
          </a:xfrm>
          <a:custGeom>
            <a:avLst/>
            <a:gdLst/>
            <a:ahLst/>
            <a:cxnLst/>
            <a:rect r="r" b="b" t="t" l="l"/>
            <a:pathLst>
              <a:path h="6535469" w="11670480">
                <a:moveTo>
                  <a:pt x="0" y="0"/>
                </a:moveTo>
                <a:lnTo>
                  <a:pt x="11670481" y="0"/>
                </a:lnTo>
                <a:lnTo>
                  <a:pt x="11670481" y="6535469"/>
                </a:lnTo>
                <a:lnTo>
                  <a:pt x="0" y="65354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3581400" cy="10287000"/>
            <a:chOff x="0" y="0"/>
            <a:chExt cx="943249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43249" cy="2709333"/>
            </a:xfrm>
            <a:custGeom>
              <a:avLst/>
              <a:gdLst/>
              <a:ahLst/>
              <a:cxnLst/>
              <a:rect r="r" b="b" t="t" l="l"/>
              <a:pathLst>
                <a:path h="2709333" w="943249">
                  <a:moveTo>
                    <a:pt x="0" y="0"/>
                  </a:moveTo>
                  <a:lnTo>
                    <a:pt x="943249" y="0"/>
                  </a:lnTo>
                  <a:lnTo>
                    <a:pt x="94324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F0E47">
                    <a:alpha val="100000"/>
                  </a:srgbClr>
                </a:gs>
                <a:gs pos="100000">
                  <a:srgbClr val="040414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943249" cy="27379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-5400000">
            <a:off x="-2094548" y="4390072"/>
            <a:ext cx="8229600" cy="1506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384"/>
              </a:lnSpc>
            </a:pPr>
            <a:r>
              <a:rPr lang="en-US" b="true" sz="11499">
                <a:solidFill>
                  <a:srgbClr val="FFFFFF"/>
                </a:solidFill>
                <a:latin typeface="Boriboon Bold"/>
                <a:ea typeface="Boriboon Bold"/>
                <a:cs typeface="Boriboon Bold"/>
                <a:sym typeface="Boriboon Bold"/>
              </a:rPr>
              <a:t>TRIMESTRE 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971640" y="2363891"/>
            <a:ext cx="10287660" cy="1506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999" b="true">
                <a:solidFill>
                  <a:srgbClr val="0F0E47"/>
                </a:solidFill>
                <a:latin typeface="Boriboon Semi-Bold"/>
                <a:ea typeface="Boriboon Semi-Bold"/>
                <a:cs typeface="Boriboon Semi-Bold"/>
                <a:sym typeface="Boriboon Semi-Bold"/>
              </a:rPr>
              <a:t>¿Cuál está más cerca de una verdadera transformación digital?</a:t>
            </a:r>
          </a:p>
          <a:p>
            <a:pPr algn="l">
              <a:lnSpc>
                <a:spcPts val="395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6578819" y="3956470"/>
            <a:ext cx="10287660" cy="546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Tener tecnología no significa estar transformado digitalmente.</a:t>
            </a:r>
          </a:p>
          <a:p>
            <a:pPr algn="l">
              <a:lnSpc>
                <a:spcPts val="3959"/>
              </a:lnSpc>
            </a:pPr>
          </a:p>
          <a:p>
            <a:pPr algn="l">
              <a:lnSpc>
                <a:spcPts val="3959"/>
              </a:lnSpc>
            </a:pPr>
            <a:r>
              <a:rPr lang="en-US" sz="3999" u="none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La transformación digital implica integrar la tecnología de manera estratégica, útil y responsable para mejorar los procesos educativos y de gestión.</a:t>
            </a:r>
          </a:p>
          <a:p>
            <a:pPr algn="l">
              <a:lnSpc>
                <a:spcPts val="3959"/>
              </a:lnSpc>
            </a:pPr>
          </a:p>
          <a:p>
            <a:pPr algn="l">
              <a:lnSpc>
                <a:spcPts val="3959"/>
              </a:lnSpc>
            </a:pPr>
            <a:r>
              <a:rPr lang="en-US" sz="3999" u="none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En este tema descubrirás qué significa realmente transformar digitalmente una institución educativa y qué desafíos pueden aparecer durante ese proceso.</a:t>
            </a:r>
          </a:p>
          <a:p>
            <a:pPr algn="l">
              <a:lnSpc>
                <a:spcPts val="3959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6729">
            <a:off x="360500" y="647700"/>
            <a:ext cx="6208427" cy="10704184"/>
          </a:xfrm>
          <a:custGeom>
            <a:avLst/>
            <a:gdLst/>
            <a:ahLst/>
            <a:cxnLst/>
            <a:rect r="r" b="b" t="t" l="l"/>
            <a:pathLst>
              <a:path h="10704184" w="6208427">
                <a:moveTo>
                  <a:pt x="0" y="0"/>
                </a:moveTo>
                <a:lnTo>
                  <a:pt x="6208427" y="0"/>
                </a:lnTo>
                <a:lnTo>
                  <a:pt x="6208427" y="10704184"/>
                </a:lnTo>
                <a:lnTo>
                  <a:pt x="0" y="107041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3581400" cy="10287000"/>
            <a:chOff x="0" y="0"/>
            <a:chExt cx="943249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43249" cy="2709333"/>
            </a:xfrm>
            <a:custGeom>
              <a:avLst/>
              <a:gdLst/>
              <a:ahLst/>
              <a:cxnLst/>
              <a:rect r="r" b="b" t="t" l="l"/>
              <a:pathLst>
                <a:path h="2709333" w="943249">
                  <a:moveTo>
                    <a:pt x="0" y="0"/>
                  </a:moveTo>
                  <a:lnTo>
                    <a:pt x="943249" y="0"/>
                  </a:lnTo>
                  <a:lnTo>
                    <a:pt x="94324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F0E47">
                    <a:alpha val="100000"/>
                  </a:srgbClr>
                </a:gs>
                <a:gs pos="100000">
                  <a:srgbClr val="040414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943249" cy="27379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-5400000">
            <a:off x="-2094548" y="4390072"/>
            <a:ext cx="8229600" cy="1506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384"/>
              </a:lnSpc>
            </a:pPr>
            <a:r>
              <a:rPr lang="en-US" b="true" sz="11499">
                <a:solidFill>
                  <a:srgbClr val="FFFFFF"/>
                </a:solidFill>
                <a:latin typeface="Boriboon Bold"/>
                <a:ea typeface="Boriboon Bold"/>
                <a:cs typeface="Boriboon Bold"/>
                <a:sym typeface="Boriboon Bold"/>
              </a:rPr>
              <a:t>TRIMESTRE 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971640" y="3149533"/>
            <a:ext cx="10287660" cy="1011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999" b="true">
                <a:solidFill>
                  <a:srgbClr val="0F0E47"/>
                </a:solidFill>
                <a:latin typeface="Boriboon Semi-Bold"/>
                <a:ea typeface="Boriboon Semi-Bold"/>
                <a:cs typeface="Boriboon Semi-Bold"/>
                <a:sym typeface="Boriboon Semi-Bold"/>
              </a:rPr>
              <a:t> ¿Digitalizar o transformar?</a:t>
            </a:r>
          </a:p>
          <a:p>
            <a:pPr algn="l">
              <a:lnSpc>
                <a:spcPts val="395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6718273" y="4246812"/>
            <a:ext cx="10287660" cy="3983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Cuando hablamos de tecnología educativa, es fácil pensar inmediatamente en:</a:t>
            </a:r>
          </a:p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💻 ordenadores</a:t>
            </a:r>
          </a:p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📱 tablets</a:t>
            </a:r>
          </a:p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📺 pizarras digitales</a:t>
            </a:r>
          </a:p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🌐 plataformas virtuales</a:t>
            </a:r>
          </a:p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🤖 inteligencia artificia</a:t>
            </a:r>
          </a:p>
          <a:p>
            <a:pPr algn="l">
              <a:lnSpc>
                <a:spcPts val="395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6666112" y="8331511"/>
            <a:ext cx="10287660" cy="1011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Pero la transformación digital va mucho más allá.</a:t>
            </a:r>
          </a:p>
          <a:p>
            <a:pPr algn="l">
              <a:lnSpc>
                <a:spcPts val="395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F0E47">
                <a:alpha val="100000"/>
              </a:srgbClr>
            </a:gs>
            <a:gs pos="100000">
              <a:srgbClr val="040414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7886" y="2642876"/>
            <a:ext cx="5322656" cy="2500624"/>
            <a:chOff x="0" y="0"/>
            <a:chExt cx="824619" cy="387412"/>
          </a:xfrm>
        </p:grpSpPr>
        <p:sp>
          <p:nvSpPr>
            <p:cNvPr name="Freeform 3" id="3"/>
            <p:cNvSpPr/>
            <p:nvPr/>
          </p:nvSpPr>
          <p:spPr>
            <a:xfrm flipH="false" flipV="false" rot="5400000">
              <a:off x="218603" y="-218603"/>
              <a:ext cx="387412" cy="824619"/>
            </a:xfrm>
            <a:custGeom>
              <a:avLst/>
              <a:gdLst/>
              <a:ahLst/>
              <a:cxnLst/>
              <a:rect r="r" b="b" t="t" l="l"/>
              <a:pathLst>
                <a:path h="824619" w="387412">
                  <a:moveTo>
                    <a:pt x="0" y="795528"/>
                  </a:moveTo>
                  <a:lnTo>
                    <a:pt x="0" y="29090"/>
                  </a:lnTo>
                  <a:cubicBezTo>
                    <a:pt x="0" y="13024"/>
                    <a:pt x="13025" y="0"/>
                    <a:pt x="29091" y="0"/>
                  </a:cubicBezTo>
                  <a:lnTo>
                    <a:pt x="358322" y="0"/>
                  </a:lnTo>
                  <a:cubicBezTo>
                    <a:pt x="374388" y="0"/>
                    <a:pt x="387412" y="13024"/>
                    <a:pt x="387412" y="29090"/>
                  </a:cubicBezTo>
                  <a:lnTo>
                    <a:pt x="387412" y="795528"/>
                  </a:lnTo>
                  <a:cubicBezTo>
                    <a:pt x="387412" y="811594"/>
                    <a:pt x="374388" y="824618"/>
                    <a:pt x="358322" y="824618"/>
                  </a:cubicBezTo>
                  <a:lnTo>
                    <a:pt x="29091" y="824618"/>
                  </a:lnTo>
                  <a:cubicBezTo>
                    <a:pt x="13025" y="824618"/>
                    <a:pt x="0" y="811594"/>
                    <a:pt x="0" y="795528"/>
                  </a:cubicBezTo>
                  <a:close/>
                </a:path>
              </a:pathLst>
            </a:custGeom>
            <a:blipFill>
              <a:blip r:embed="rId2"/>
              <a:stretch>
                <a:fillRect l="-21015" t="0" r="-2101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901908" y="2642876"/>
            <a:ext cx="5322656" cy="2500624"/>
            <a:chOff x="0" y="0"/>
            <a:chExt cx="824619" cy="38741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24619" cy="387412"/>
            </a:xfrm>
            <a:custGeom>
              <a:avLst/>
              <a:gdLst/>
              <a:ahLst/>
              <a:cxnLst/>
              <a:rect r="r" b="b" t="t" l="l"/>
              <a:pathLst>
                <a:path h="387412" w="824619">
                  <a:moveTo>
                    <a:pt x="29090" y="0"/>
                  </a:moveTo>
                  <a:lnTo>
                    <a:pt x="795528" y="0"/>
                  </a:lnTo>
                  <a:cubicBezTo>
                    <a:pt x="811595" y="0"/>
                    <a:pt x="824619" y="13024"/>
                    <a:pt x="824619" y="29090"/>
                  </a:cubicBezTo>
                  <a:lnTo>
                    <a:pt x="824619" y="358322"/>
                  </a:lnTo>
                  <a:cubicBezTo>
                    <a:pt x="824619" y="374388"/>
                    <a:pt x="811595" y="387412"/>
                    <a:pt x="795528" y="387412"/>
                  </a:cubicBezTo>
                  <a:lnTo>
                    <a:pt x="29090" y="387412"/>
                  </a:lnTo>
                  <a:cubicBezTo>
                    <a:pt x="13024" y="387412"/>
                    <a:pt x="0" y="374388"/>
                    <a:pt x="0" y="358322"/>
                  </a:cubicBezTo>
                  <a:lnTo>
                    <a:pt x="0" y="29090"/>
                  </a:lnTo>
                  <a:cubicBezTo>
                    <a:pt x="0" y="13024"/>
                    <a:pt x="13024" y="0"/>
                    <a:pt x="29090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21015" r="0" b="-21015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-8791916">
            <a:off x="2827019" y="7132071"/>
            <a:ext cx="11261635" cy="8947881"/>
          </a:xfrm>
          <a:custGeom>
            <a:avLst/>
            <a:gdLst/>
            <a:ahLst/>
            <a:cxnLst/>
            <a:rect r="r" b="b" t="t" l="l"/>
            <a:pathLst>
              <a:path h="8947881" w="11261635">
                <a:moveTo>
                  <a:pt x="0" y="0"/>
                </a:moveTo>
                <a:lnTo>
                  <a:pt x="11261635" y="0"/>
                </a:lnTo>
                <a:lnTo>
                  <a:pt x="11261635" y="8947880"/>
                </a:lnTo>
                <a:lnTo>
                  <a:pt x="0" y="89478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7886" y="1933575"/>
            <a:ext cx="5321842" cy="1299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90"/>
              </a:lnSpc>
            </a:pPr>
            <a:r>
              <a:rPr lang="en-US" b="true" sz="7000">
                <a:solidFill>
                  <a:srgbClr val="FFFFFF"/>
                </a:solidFill>
                <a:latin typeface="Boriboon Heavy"/>
                <a:ea typeface="Boriboon Heavy"/>
                <a:cs typeface="Boriboon Heavy"/>
                <a:sym typeface="Boriboon Heavy"/>
              </a:rPr>
              <a:t>DIGITALIZAR</a:t>
            </a:r>
          </a:p>
          <a:p>
            <a:pPr algn="ctr" marL="0" indent="0" lvl="0">
              <a:lnSpc>
                <a:spcPts val="469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411289" y="1933575"/>
            <a:ext cx="6303895" cy="1299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90"/>
              </a:lnSpc>
            </a:pPr>
            <a:r>
              <a:rPr lang="en-US" b="true" sz="7000">
                <a:solidFill>
                  <a:srgbClr val="FFFFFF"/>
                </a:solidFill>
                <a:latin typeface="Boriboon Heavy"/>
                <a:ea typeface="Boriboon Heavy"/>
                <a:cs typeface="Boriboon Heavy"/>
                <a:sym typeface="Boriboon Heavy"/>
              </a:rPr>
              <a:t>TRANSFORMAR</a:t>
            </a:r>
          </a:p>
          <a:p>
            <a:pPr algn="ctr" marL="0" indent="0" lvl="0">
              <a:lnSpc>
                <a:spcPts val="469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530783"/>
            <a:ext cx="5321029" cy="2497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999" b="true">
                <a:solidFill>
                  <a:srgbClr val="5AB7BB"/>
                </a:solidFill>
                <a:latin typeface="Boriboon Semi-Bold"/>
                <a:ea typeface="Boriboon Semi-Bold"/>
                <a:cs typeface="Boriboon Semi-Bold"/>
                <a:sym typeface="Boriboon Semi-Bold"/>
              </a:rPr>
              <a:t>Consiste, </a:t>
            </a:r>
            <a:r>
              <a:rPr lang="en-US" sz="3999" b="true">
                <a:solidFill>
                  <a:srgbClr val="5AB7BB"/>
                </a:solidFill>
                <a:latin typeface="Boriboon Semi-Bold"/>
                <a:ea typeface="Boriboon Semi-Bold"/>
                <a:cs typeface="Boriboon Semi-Bold"/>
                <a:sym typeface="Boriboon Semi-Bold"/>
              </a:rPr>
              <a:t>por ejemplo, en convertir un documento en papel en un archivo digital.</a:t>
            </a:r>
          </a:p>
          <a:p>
            <a:pPr algn="l">
              <a:lnSpc>
                <a:spcPts val="395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716409" y="5530783"/>
            <a:ext cx="5321029" cy="3488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999" b="true">
                <a:solidFill>
                  <a:srgbClr val="5AB7BB"/>
                </a:solidFill>
                <a:latin typeface="Boriboon Semi-Bold"/>
                <a:ea typeface="Boriboon Semi-Bold"/>
                <a:cs typeface="Boriboon Semi-Bold"/>
                <a:sym typeface="Boriboon Semi-Bold"/>
              </a:rPr>
              <a:t>Significa utilizar las posibilida</a:t>
            </a:r>
            <a:r>
              <a:rPr lang="en-US" sz="3999" b="true">
                <a:solidFill>
                  <a:srgbClr val="5AB7BB"/>
                </a:solidFill>
                <a:latin typeface="Boriboon Semi-Bold"/>
                <a:ea typeface="Boriboon Semi-Bold"/>
                <a:cs typeface="Boriboon Semi-Bold"/>
                <a:sym typeface="Boriboon Semi-Bold"/>
              </a:rPr>
              <a:t>des digitales para cambiar y mejorar la forma en que se aprende, se comunica, se organiza y se toman decisiones.</a:t>
            </a:r>
          </a:p>
          <a:p>
            <a:pPr algn="l">
              <a:lnSpc>
                <a:spcPts val="395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3653356" y="-3006975"/>
            <a:ext cx="11670480" cy="6535469"/>
          </a:xfrm>
          <a:custGeom>
            <a:avLst/>
            <a:gdLst/>
            <a:ahLst/>
            <a:cxnLst/>
            <a:rect r="r" b="b" t="t" l="l"/>
            <a:pathLst>
              <a:path h="6535469" w="11670480">
                <a:moveTo>
                  <a:pt x="0" y="0"/>
                </a:moveTo>
                <a:lnTo>
                  <a:pt x="11670481" y="0"/>
                </a:lnTo>
                <a:lnTo>
                  <a:pt x="11670481" y="6535469"/>
                </a:lnTo>
                <a:lnTo>
                  <a:pt x="0" y="65354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3581400" cy="10287000"/>
            <a:chOff x="0" y="0"/>
            <a:chExt cx="943249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43249" cy="2709333"/>
            </a:xfrm>
            <a:custGeom>
              <a:avLst/>
              <a:gdLst/>
              <a:ahLst/>
              <a:cxnLst/>
              <a:rect r="r" b="b" t="t" l="l"/>
              <a:pathLst>
                <a:path h="2709333" w="943249">
                  <a:moveTo>
                    <a:pt x="0" y="0"/>
                  </a:moveTo>
                  <a:lnTo>
                    <a:pt x="943249" y="0"/>
                  </a:lnTo>
                  <a:lnTo>
                    <a:pt x="94324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F0E47">
                    <a:alpha val="100000"/>
                  </a:srgbClr>
                </a:gs>
                <a:gs pos="100000">
                  <a:srgbClr val="040414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943249" cy="27379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-5400000">
            <a:off x="-2094548" y="4390072"/>
            <a:ext cx="8229600" cy="1506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384"/>
              </a:lnSpc>
            </a:pPr>
            <a:r>
              <a:rPr lang="en-US" b="true" sz="11499">
                <a:solidFill>
                  <a:srgbClr val="FFFFFF"/>
                </a:solidFill>
                <a:latin typeface="Boriboon Bold"/>
                <a:ea typeface="Boriboon Bold"/>
                <a:cs typeface="Boriboon Bold"/>
                <a:sym typeface="Boriboon Bold"/>
              </a:rPr>
              <a:t>TRIMESTRE 4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687936" y="1114425"/>
            <a:ext cx="10287660" cy="5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b="true" sz="3999">
                <a:solidFill>
                  <a:srgbClr val="0F0E47"/>
                </a:solidFill>
                <a:latin typeface="Boriboon Semi-Bold"/>
                <a:ea typeface="Boriboon Semi-Bold"/>
                <a:cs typeface="Boriboon Semi-Bold"/>
                <a:sym typeface="Boriboon Semi-Bold"/>
              </a:rPr>
              <a:t>USO RESPONSABLE Y SEGURO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491525" y="2413635"/>
            <a:ext cx="10287660" cy="7450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Innovar también significa proteger</a:t>
            </a:r>
          </a:p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La transformación digital ofrece grandes oportunidades, pero también plantea nuevos desafíos.</a:t>
            </a:r>
          </a:p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Cuando una comunidad educativa utiliza herramientas digitales debe preocuparse por:</a:t>
            </a:r>
          </a:p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🔒 Seguridad</a:t>
            </a:r>
          </a:p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👤 Privacidad</a:t>
            </a:r>
          </a:p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🧠 Uso responsable</a:t>
            </a:r>
          </a:p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📱 Bienestar digital</a:t>
            </a:r>
          </a:p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⚠️ Riesgos en Internet</a:t>
            </a:r>
          </a:p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🤖 Uso responsable de la inteligencia artificial</a:t>
            </a:r>
          </a:p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F0E47"/>
                </a:solidFill>
                <a:latin typeface="Boriboon Light"/>
                <a:ea typeface="Boriboon Light"/>
                <a:cs typeface="Boriboon Light"/>
                <a:sym typeface="Boriboon Light"/>
              </a:rPr>
              <a:t>🛡️ Una escuela digital necesita personas preparadas</a:t>
            </a:r>
          </a:p>
          <a:p>
            <a:pPr algn="l">
              <a:lnSpc>
                <a:spcPts val="395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99698" y="2913104"/>
            <a:ext cx="5549709" cy="2985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739"/>
              </a:lnSpc>
            </a:pPr>
            <a:r>
              <a:rPr lang="en-US" b="true" sz="6999">
                <a:solidFill>
                  <a:srgbClr val="0F0E47"/>
                </a:solidFill>
                <a:latin typeface="Boriboon Ultra-Bold"/>
                <a:ea typeface="Boriboon Ultra-Bold"/>
                <a:cs typeface="Boriboon Ultra-Bold"/>
                <a:sym typeface="Boriboon Ultra-Bold"/>
              </a:rPr>
              <a:t>¿UNA</a:t>
            </a:r>
            <a:r>
              <a:rPr lang="en-US" b="true" sz="6999" strike="noStrike" u="none">
                <a:solidFill>
                  <a:srgbClr val="0F0E47"/>
                </a:solidFill>
                <a:latin typeface="Boriboon Ultra-Bold"/>
                <a:ea typeface="Boriboon Ultra-Bold"/>
                <a:cs typeface="Boriboon Ultra-Bold"/>
                <a:sym typeface="Boriboon Ultra-Bold"/>
              </a:rPr>
              <a:t> ESCUELA MÁS DIGITAL ES MEJOR?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4606633" y="1028700"/>
            <a:ext cx="2652667" cy="2591486"/>
          </a:xfrm>
          <a:custGeom>
            <a:avLst/>
            <a:gdLst/>
            <a:ahLst/>
            <a:cxnLst/>
            <a:rect r="r" b="b" t="t" l="l"/>
            <a:pathLst>
              <a:path h="2591486" w="2652667">
                <a:moveTo>
                  <a:pt x="0" y="0"/>
                </a:moveTo>
                <a:lnTo>
                  <a:pt x="2652667" y="0"/>
                </a:lnTo>
                <a:lnTo>
                  <a:pt x="2652667" y="2591486"/>
                </a:lnTo>
                <a:lnTo>
                  <a:pt x="0" y="25914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84471" y="1028700"/>
            <a:ext cx="1503062" cy="2591486"/>
          </a:xfrm>
          <a:custGeom>
            <a:avLst/>
            <a:gdLst/>
            <a:ahLst/>
            <a:cxnLst/>
            <a:rect r="r" b="b" t="t" l="l"/>
            <a:pathLst>
              <a:path h="2591486" w="1503062">
                <a:moveTo>
                  <a:pt x="0" y="0"/>
                </a:moveTo>
                <a:lnTo>
                  <a:pt x="1503062" y="0"/>
                </a:lnTo>
                <a:lnTo>
                  <a:pt x="1503062" y="2591486"/>
                </a:lnTo>
                <a:lnTo>
                  <a:pt x="0" y="25914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045786" y="1028700"/>
            <a:ext cx="2087324" cy="2591486"/>
          </a:xfrm>
          <a:custGeom>
            <a:avLst/>
            <a:gdLst/>
            <a:ahLst/>
            <a:cxnLst/>
            <a:rect r="r" b="b" t="t" l="l"/>
            <a:pathLst>
              <a:path h="2591486" w="2087324">
                <a:moveTo>
                  <a:pt x="0" y="0"/>
                </a:moveTo>
                <a:lnTo>
                  <a:pt x="2087324" y="0"/>
                </a:lnTo>
                <a:lnTo>
                  <a:pt x="2087324" y="2591486"/>
                </a:lnTo>
                <a:lnTo>
                  <a:pt x="0" y="25914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607083" y="6831681"/>
            <a:ext cx="3696670" cy="2070135"/>
          </a:xfrm>
          <a:custGeom>
            <a:avLst/>
            <a:gdLst/>
            <a:ahLst/>
            <a:cxnLst/>
            <a:rect r="r" b="b" t="t" l="l"/>
            <a:pathLst>
              <a:path h="2070135" w="3696670">
                <a:moveTo>
                  <a:pt x="0" y="0"/>
                </a:moveTo>
                <a:lnTo>
                  <a:pt x="3696669" y="0"/>
                </a:lnTo>
                <a:lnTo>
                  <a:pt x="3696669" y="2070135"/>
                </a:lnTo>
                <a:lnTo>
                  <a:pt x="0" y="20701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4647628" y="3817166"/>
            <a:ext cx="2570676" cy="2652667"/>
          </a:xfrm>
          <a:custGeom>
            <a:avLst/>
            <a:gdLst/>
            <a:ahLst/>
            <a:cxnLst/>
            <a:rect r="r" b="b" t="t" l="l"/>
            <a:pathLst>
              <a:path h="2652667" w="2570676">
                <a:moveTo>
                  <a:pt x="0" y="0"/>
                </a:moveTo>
                <a:lnTo>
                  <a:pt x="2570676" y="0"/>
                </a:lnTo>
                <a:lnTo>
                  <a:pt x="2570676" y="2652668"/>
                </a:lnTo>
                <a:lnTo>
                  <a:pt x="0" y="26526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11089448" y="3913970"/>
            <a:ext cx="3094926" cy="2459060"/>
          </a:xfrm>
          <a:custGeom>
            <a:avLst/>
            <a:gdLst/>
            <a:ahLst/>
            <a:cxnLst/>
            <a:rect r="r" b="b" t="t" l="l"/>
            <a:pathLst>
              <a:path h="2459060" w="3094926">
                <a:moveTo>
                  <a:pt x="0" y="0"/>
                </a:moveTo>
                <a:lnTo>
                  <a:pt x="3094926" y="0"/>
                </a:lnTo>
                <a:lnTo>
                  <a:pt x="3094926" y="2459060"/>
                </a:lnTo>
                <a:lnTo>
                  <a:pt x="0" y="24590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14184374" y="6724113"/>
            <a:ext cx="3094926" cy="2177703"/>
          </a:xfrm>
          <a:custGeom>
            <a:avLst/>
            <a:gdLst/>
            <a:ahLst/>
            <a:cxnLst/>
            <a:rect r="r" b="b" t="t" l="l"/>
            <a:pathLst>
              <a:path h="2177703" w="3094926">
                <a:moveTo>
                  <a:pt x="3094927" y="0"/>
                </a:moveTo>
                <a:lnTo>
                  <a:pt x="0" y="0"/>
                </a:lnTo>
                <a:lnTo>
                  <a:pt x="0" y="2177703"/>
                </a:lnTo>
                <a:lnTo>
                  <a:pt x="3094927" y="2177703"/>
                </a:lnTo>
                <a:lnTo>
                  <a:pt x="3094927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DAHZULIuPKg</dc:identifier>
  <dcterms:modified xsi:type="dcterms:W3CDTF">2011-08-01T06:04:30Z</dcterms:modified>
  <cp:revision>1</cp:revision>
  <dc:title>Presentación marketing moderno azul</dc:title>
</cp:coreProperties>
</file>